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9" r:id="rId2"/>
  </p:sldMasterIdLst>
  <p:notesMasterIdLst>
    <p:notesMasterId r:id="rId39"/>
  </p:notesMasterIdLst>
  <p:handoutMasterIdLst>
    <p:handoutMasterId r:id="rId40"/>
  </p:handoutMasterIdLst>
  <p:sldIdLst>
    <p:sldId id="297" r:id="rId3"/>
    <p:sldId id="298" r:id="rId4"/>
    <p:sldId id="332" r:id="rId5"/>
    <p:sldId id="257" r:id="rId6"/>
    <p:sldId id="303" r:id="rId7"/>
    <p:sldId id="333" r:id="rId8"/>
    <p:sldId id="302" r:id="rId9"/>
    <p:sldId id="335" r:id="rId10"/>
    <p:sldId id="306" r:id="rId11"/>
    <p:sldId id="308" r:id="rId12"/>
    <p:sldId id="334" r:id="rId13"/>
    <p:sldId id="310" r:id="rId14"/>
    <p:sldId id="311" r:id="rId15"/>
    <p:sldId id="312" r:id="rId16"/>
    <p:sldId id="291" r:id="rId17"/>
    <p:sldId id="314" r:id="rId18"/>
    <p:sldId id="315" r:id="rId19"/>
    <p:sldId id="307" r:id="rId20"/>
    <p:sldId id="317" r:id="rId21"/>
    <p:sldId id="318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36" r:id="rId30"/>
    <p:sldId id="337" r:id="rId31"/>
    <p:sldId id="338" r:id="rId32"/>
    <p:sldId id="316" r:id="rId33"/>
    <p:sldId id="327" r:id="rId34"/>
    <p:sldId id="328" r:id="rId35"/>
    <p:sldId id="329" r:id="rId36"/>
    <p:sldId id="339" r:id="rId37"/>
    <p:sldId id="33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9" autoAdjust="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50320303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50320303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58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50320303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50320303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97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50320303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50320303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9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SLIDES_API50320303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SLIDES_API50320303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16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SA_Introduction_Slid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42900" y="1227500"/>
            <a:ext cx="10239600" cy="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842900" y="2289800"/>
            <a:ext cx="7361200" cy="491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969595" y="634533"/>
            <a:ext cx="499872" cy="49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6882636" y="1694650"/>
            <a:ext cx="6866432" cy="3468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74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SA_Title_Body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433" y="2550801"/>
            <a:ext cx="4326568" cy="43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842900" y="1227500"/>
            <a:ext cx="6728000" cy="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9595" y="634533"/>
            <a:ext cx="499872" cy="49987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856933" y="2298300"/>
            <a:ext cx="5018400" cy="37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3298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SA_Title_Body_1_no_imag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6601" y="3318500"/>
            <a:ext cx="3555401" cy="35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42900" y="1227500"/>
            <a:ext cx="8646800" cy="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9595" y="634533"/>
            <a:ext cx="499872" cy="49987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856933" y="2119200"/>
            <a:ext cx="8632800" cy="40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3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SA_Title_Body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464183"/>
            <a:ext cx="2448800" cy="4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2522983"/>
            <a:ext cx="2448800" cy="4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856933" y="843067"/>
            <a:ext cx="3486800" cy="522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11213724" y="5857816"/>
            <a:ext cx="1979600" cy="19692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296100" y="1424728"/>
            <a:ext cx="4786400" cy="677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6400800" y="843067"/>
            <a:ext cx="1034000" cy="1752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6296100" y="2612200"/>
            <a:ext cx="4786400" cy="3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715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Points 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5513600" y="867000"/>
            <a:ext cx="5694000" cy="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5513593" y="2321433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667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6237900" y="2249500"/>
            <a:ext cx="4969600" cy="12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5513593" y="3690800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667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"/>
          </p:nvPr>
        </p:nvSpPr>
        <p:spPr>
          <a:xfrm>
            <a:off x="6237900" y="3635100"/>
            <a:ext cx="4969600" cy="12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9" name="Google Shape;89;p18"/>
          <p:cNvSpPr>
            <a:spLocks noGrp="1"/>
          </p:cNvSpPr>
          <p:nvPr>
            <p:ph type="pic" idx="3"/>
          </p:nvPr>
        </p:nvSpPr>
        <p:spPr>
          <a:xfrm>
            <a:off x="856933" y="843067"/>
            <a:ext cx="3486800" cy="522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464183"/>
            <a:ext cx="2448800" cy="4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2522983"/>
            <a:ext cx="2448800" cy="4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 rot="-695">
            <a:off x="11213724" y="5857816"/>
            <a:ext cx="1979600" cy="19692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59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Points 3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856933" y="867000"/>
            <a:ext cx="5694000" cy="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856927" y="2321433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667">
              <a:solidFill>
                <a:schemeClr val="accent4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1581233" y="2249500"/>
            <a:ext cx="4969600" cy="12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856927" y="3690800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667">
              <a:solidFill>
                <a:schemeClr val="accent4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1581233" y="3635100"/>
            <a:ext cx="4969600" cy="12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856927" y="5076400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667">
              <a:solidFill>
                <a:schemeClr val="accent4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3"/>
          </p:nvPr>
        </p:nvSpPr>
        <p:spPr>
          <a:xfrm>
            <a:off x="1581233" y="5020700"/>
            <a:ext cx="4969600" cy="12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433" y="2550801"/>
            <a:ext cx="4326568" cy="43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>
            <a:spLocks noGrp="1"/>
          </p:cNvSpPr>
          <p:nvPr>
            <p:ph type="pic" idx="4"/>
          </p:nvPr>
        </p:nvSpPr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09643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Points 2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856933" y="867000"/>
            <a:ext cx="5694000" cy="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856927" y="2321433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667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1581233" y="2249500"/>
            <a:ext cx="4969600" cy="12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856927" y="3690800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667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1581233" y="3635100"/>
            <a:ext cx="4969600" cy="12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433" y="2550801"/>
            <a:ext cx="4326568" cy="43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>
            <a:spLocks noGrp="1"/>
          </p:cNvSpPr>
          <p:nvPr>
            <p:ph type="pic" idx="3"/>
          </p:nvPr>
        </p:nvSpPr>
        <p:spPr>
          <a:xfrm>
            <a:off x="7790767" y="843067"/>
            <a:ext cx="3486800" cy="522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2867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SA_Title_Body_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510767" y="2545200"/>
            <a:ext cx="3292000" cy="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2"/>
          </p:nvPr>
        </p:nvSpPr>
        <p:spPr>
          <a:xfrm>
            <a:off x="4379684" y="2545200"/>
            <a:ext cx="32920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10700" y="4216757"/>
            <a:ext cx="1557600" cy="26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510767" y="1434194"/>
            <a:ext cx="10338000" cy="677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8248600" y="2545200"/>
            <a:ext cx="3292000" cy="5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3428" y="634533"/>
            <a:ext cx="499872" cy="499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88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SA_Outro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707200" y="3121238"/>
            <a:ext cx="10777600" cy="615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6434" y="1489701"/>
            <a:ext cx="786767" cy="786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134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703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Points 3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8793433" y="3074467"/>
            <a:ext cx="2794800" cy="18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2307800" y="535633"/>
            <a:ext cx="75764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623233" y="1859967"/>
            <a:ext cx="29312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608933" y="4540100"/>
            <a:ext cx="3148800" cy="11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5463052" y="1749402"/>
            <a:ext cx="2755849" cy="2762717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46067" tIns="73033" rIns="146067" bIns="730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33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3973100" y="1760889"/>
            <a:ext cx="2929685" cy="2563983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067" tIns="73033" rIns="146067" bIns="730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33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4697199" y="2834959"/>
            <a:ext cx="2935764" cy="2754675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46067" tIns="73033" rIns="146067" bIns="730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33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4583104" y="23165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7230504" y="2917800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5292704" y="4540100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3266687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Points 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4049051" y="1818704"/>
            <a:ext cx="2026616" cy="2622093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5517387" y="1818233"/>
            <a:ext cx="2622093" cy="2026616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4049522" y="3882165"/>
            <a:ext cx="2622093" cy="2026616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6113531" y="3286179"/>
            <a:ext cx="2026615" cy="2622093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623233" y="1859967"/>
            <a:ext cx="293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4320137" y="35233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5740721" y="21491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7228804" y="35233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5740721" y="50896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623233" y="4128567"/>
            <a:ext cx="293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8403900" y="1859967"/>
            <a:ext cx="30364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8403900" y="4128567"/>
            <a:ext cx="30364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4569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Points 4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4979693" y="1705200"/>
            <a:ext cx="2211187" cy="2184768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8491567" y="1859967"/>
            <a:ext cx="309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6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3869517" y="2826404"/>
            <a:ext cx="2164433" cy="2220875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6135963" y="2826804"/>
            <a:ext cx="2186485" cy="2220831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4977396" y="3987570"/>
            <a:ext cx="2216539" cy="2186348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4981741" y="2557152"/>
            <a:ext cx="565011" cy="421776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4710380" y="4477241"/>
            <a:ext cx="434016" cy="56867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6620332" y="4872441"/>
            <a:ext cx="569553" cy="449928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7017628" y="2826432"/>
            <a:ext cx="443520" cy="58264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5891308" y="2591035"/>
            <a:ext cx="42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5849901" y="4903757"/>
            <a:ext cx="50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6992579" y="3759833"/>
            <a:ext cx="49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662791" y="3759833"/>
            <a:ext cx="529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8491567" y="4429300"/>
            <a:ext cx="309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6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627633" y="1859967"/>
            <a:ext cx="309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6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627633" y="4429300"/>
            <a:ext cx="309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6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2648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Points 4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750860" y="1997567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667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660200" y="479494"/>
            <a:ext cx="8871600" cy="677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475167" y="1925633"/>
            <a:ext cx="3842000" cy="1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6592360" y="1997567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667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7316667" y="1925633"/>
            <a:ext cx="3842000" cy="1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750860" y="4313900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667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475167" y="4232233"/>
            <a:ext cx="3842000" cy="1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6592360" y="4313900"/>
            <a:ext cx="633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67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667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7316667" y="4232233"/>
            <a:ext cx="3842000" cy="1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5212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Points 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8473167" y="1577533"/>
            <a:ext cx="3091200" cy="13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8473167" y="3199133"/>
            <a:ext cx="3091200" cy="1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609233" y="1704133"/>
            <a:ext cx="309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627633" y="4429300"/>
            <a:ext cx="309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4127183" y="1655930"/>
            <a:ext cx="3937635" cy="3935673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33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33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33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2133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33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2133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33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2133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33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2133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33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2133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8473167" y="4891133"/>
            <a:ext cx="309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467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694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26166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tutorial/tutorial.html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gs_ssp=eJzj4tFP1zc0LLIoMykuLDJgtFI1qDC2NE21MDY1SjUxMDYxNk-yMqhISbZMMUlJTDU2s7CwTEuy9OIsSSwpSyzOTysBAED0Eto&amp;q=tatvasoft&amp;oq=ta&amp;aqs=chrome.1.69i59j46i39i175i199j69i57j69i59j69i60j69i61j69i60l2.4254j0j7&amp;sourceid=chrome&amp;ie=UTF-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1669899"/>
            <a:ext cx="121920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D48121B1-31CE-6015-0C45-E51853DBE2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072" y="-643181"/>
            <a:ext cx="2635066" cy="26339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5B5D306-168F-39BF-BB21-CC9F3DEE3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37806" y="1761339"/>
            <a:ext cx="1354194" cy="5092631"/>
            <a:chOff x="9621170" y="0"/>
            <a:chExt cx="2570831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86593AA-B7F6-641B-5108-914FE054025A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C32650-40E0-281B-50BC-B1C98DFADB30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9B1E953-B677-F763-2613-318F9726673E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2EAE00-E1F3-749C-6F9B-6A3556222595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3886E178-7D84-34BF-5A28-5B08301485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835" y="0"/>
            <a:ext cx="1506165" cy="13846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09B136-13DB-AD8C-B911-42F66A8AD0C7}"/>
              </a:ext>
            </a:extLst>
          </p:cNvPr>
          <p:cNvSpPr txBox="1"/>
          <p:nvPr/>
        </p:nvSpPr>
        <p:spPr>
          <a:xfrm>
            <a:off x="2154477" y="300625"/>
            <a:ext cx="801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Calibri"/>
              </a:rPr>
              <a:t>G H PATEL COLLEGE OF ENGINEERING &amp; TECHNOLOGY</a:t>
            </a:r>
          </a:p>
          <a:p>
            <a:pPr algn="ctr"/>
            <a:r>
              <a:rPr lang="en-IN" sz="2400" dirty="0">
                <a:solidFill>
                  <a:prstClr val="black"/>
                </a:solidFill>
                <a:latin typeface="Calibri"/>
              </a:rPr>
              <a:t>( A Constituent College of CVM University )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n-US" sz="2400" b="1" dirty="0">
                <a:solidFill>
                  <a:prstClr val="black"/>
                </a:solidFill>
                <a:latin typeface="Calibri"/>
              </a:rPr>
              <a:t>DEPARTMENT OF COMPUTER ENGINEERING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8BFAFD-F110-65B0-8436-25C78102B63F}"/>
              </a:ext>
            </a:extLst>
          </p:cNvPr>
          <p:cNvCxnSpPr>
            <a:cxnSpLocks/>
          </p:cNvCxnSpPr>
          <p:nvPr/>
        </p:nvCxnSpPr>
        <p:spPr>
          <a:xfrm>
            <a:off x="0" y="1660882"/>
            <a:ext cx="12191999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2BCBB8-E3C6-BF77-BEE0-BA26C83A8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0" y="1761339"/>
            <a:ext cx="1183341" cy="5096660"/>
            <a:chOff x="9621170" y="0"/>
            <a:chExt cx="2570831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0F6E57-60DE-9CD4-1F44-08FB9DAAF627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0F06BE8-CF5C-5170-7321-437511A58DC3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CE34DF-8C81-9D84-A5D0-8462F9CAF810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C8BC0B-6A75-A046-EC7F-71526EA2A84B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AD630E1-A9D8-8122-5A3E-20EF03D97177}"/>
              </a:ext>
            </a:extLst>
          </p:cNvPr>
          <p:cNvSpPr txBox="1"/>
          <p:nvPr/>
        </p:nvSpPr>
        <p:spPr>
          <a:xfrm>
            <a:off x="2154477" y="1977023"/>
            <a:ext cx="8016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prstClr val="black"/>
                </a:solidFill>
                <a:latin typeface="Calibri"/>
              </a:rPr>
              <a:t>A PRESENTATION ON SUMMER INTERNSHIP AT :</a:t>
            </a:r>
          </a:p>
          <a:p>
            <a:pPr algn="ctr"/>
            <a:r>
              <a:rPr lang="en-IN" sz="2400" dirty="0">
                <a:solidFill>
                  <a:prstClr val="black"/>
                </a:solidFill>
                <a:latin typeface="Calibri"/>
              </a:rPr>
              <a:t>Online Bookstore Website 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ADC17EF-E70E-A982-4D09-51378F3C388D}"/>
              </a:ext>
            </a:extLst>
          </p:cNvPr>
          <p:cNvCxnSpPr>
            <a:cxnSpLocks/>
          </p:cNvCxnSpPr>
          <p:nvPr/>
        </p:nvCxnSpPr>
        <p:spPr>
          <a:xfrm>
            <a:off x="8960" y="1756952"/>
            <a:ext cx="12191999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4" descr="Tatvasoft | Drupal.org">
            <a:extLst>
              <a:ext uri="{FF2B5EF4-FFF2-40B4-BE49-F238E27FC236}">
                <a16:creationId xmlns:a16="http://schemas.microsoft.com/office/drawing/2014/main" id="{CFCF12E0-0BBA-BE53-5D40-BA48BC24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87" y="2402029"/>
            <a:ext cx="2766626" cy="27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Google Shape;77;p1">
            <a:extLst>
              <a:ext uri="{FF2B5EF4-FFF2-40B4-BE49-F238E27FC236}">
                <a16:creationId xmlns:a16="http://schemas.microsoft.com/office/drawing/2014/main" id="{4F0BD6C5-20C6-794E-F5F6-9DBC32997ED3}"/>
              </a:ext>
            </a:extLst>
          </p:cNvPr>
          <p:cNvSpPr txBox="1"/>
          <p:nvPr/>
        </p:nvSpPr>
        <p:spPr>
          <a:xfrm>
            <a:off x="7690151" y="5033178"/>
            <a:ext cx="32179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>
              <a:lnSpc>
                <a:spcPct val="90000"/>
              </a:lnSpc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Calibri"/>
                <a:ea typeface="Times New Roman"/>
                <a:cs typeface="Times New Roman"/>
                <a:sym typeface="Times New Roman"/>
              </a:rPr>
              <a:t>Prepared by:</a:t>
            </a:r>
            <a:endParaRPr dirty="0">
              <a:solidFill>
                <a:prstClr val="black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Darshan </a:t>
            </a:r>
            <a:r>
              <a:rPr lang="en-US" sz="2000" b="1" dirty="0" err="1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Jhagadiawala</a:t>
            </a:r>
            <a:r>
              <a:rPr lang="en-US" sz="2000" b="1" dirty="0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(11)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r>
              <a:rPr lang="en-US" sz="2100" b="1" dirty="0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Herin Patel 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(18)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r>
              <a:rPr lang="en-US" sz="2100" b="1" dirty="0" err="1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Jainik</a:t>
            </a:r>
            <a:r>
              <a:rPr lang="en-US" sz="2100" b="1" dirty="0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 Patel 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(21)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r>
              <a:rPr lang="en-US" sz="2100" b="1" dirty="0" err="1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Karmadipsinh</a:t>
            </a:r>
            <a:r>
              <a:rPr lang="en-US" sz="2100" b="1" dirty="0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 Solanki 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Times New Roman"/>
                <a:sym typeface="Times New Roman"/>
              </a:rPr>
              <a:t>(25)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endParaRPr dirty="0">
              <a:solidFill>
                <a:prstClr val="black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endParaRPr dirty="0">
              <a:solidFill>
                <a:prstClr val="black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endParaRPr sz="2000" dirty="0">
              <a:solidFill>
                <a:prstClr val="black"/>
              </a:solidFill>
              <a:latin typeface="Calibri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76;p1">
            <a:extLst>
              <a:ext uri="{FF2B5EF4-FFF2-40B4-BE49-F238E27FC236}">
                <a16:creationId xmlns:a16="http://schemas.microsoft.com/office/drawing/2014/main" id="{F5E7E48A-9AE6-64C0-7DD5-ADB30C973C1E}"/>
              </a:ext>
            </a:extLst>
          </p:cNvPr>
          <p:cNvSpPr txBox="1"/>
          <p:nvPr/>
        </p:nvSpPr>
        <p:spPr>
          <a:xfrm>
            <a:off x="591670" y="5033178"/>
            <a:ext cx="32179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000" b="1" dirty="0">
                <a:solidFill>
                  <a:srgbClr val="0070C0"/>
                </a:solidFill>
                <a:latin typeface="Calibri"/>
                <a:ea typeface="Times New Roman"/>
                <a:cs typeface="Times New Roman"/>
                <a:sym typeface="Times New Roman"/>
              </a:rPr>
              <a:t>Guided by:</a:t>
            </a:r>
            <a:endParaRPr dirty="0">
              <a:solidFill>
                <a:prstClr val="black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r>
              <a:rPr lang="en-IN" dirty="0">
                <a:solidFill>
                  <a:prstClr val="black"/>
                </a:solidFill>
                <a:latin typeface="Calibri"/>
                <a:ea typeface="Source Sans Pro" panose="020B0503030403020204" pitchFamily="34" charset="0"/>
                <a:cs typeface="Times New Roman" panose="02020603050405020304" pitchFamily="18" charset="0"/>
              </a:rPr>
              <a:t>    </a:t>
            </a:r>
            <a:r>
              <a:rPr lang="en-IN" b="1" dirty="0">
                <a:solidFill>
                  <a:prstClr val="black"/>
                </a:solidFill>
                <a:latin typeface="Calibri"/>
                <a:ea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solidFill>
                  <a:prstClr val="black"/>
                </a:solidFill>
                <a:latin typeface="Calibri"/>
                <a:ea typeface="Source Sans Pro" panose="020B0503030403020204" pitchFamily="34" charset="0"/>
                <a:cs typeface="Times New Roman" panose="02020603050405020304" pitchFamily="18" charset="0"/>
              </a:rPr>
              <a:t>Dr.</a:t>
            </a:r>
            <a:r>
              <a:rPr lang="en-IN" b="1" dirty="0">
                <a:solidFill>
                  <a:prstClr val="black"/>
                </a:solidFill>
                <a:latin typeface="Calibri"/>
                <a:ea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 err="1">
                <a:solidFill>
                  <a:prstClr val="black"/>
                </a:solidFill>
                <a:latin typeface="Calibri"/>
                <a:ea typeface="Source Sans Pro" panose="020B0503030403020204" pitchFamily="34" charset="0"/>
                <a:cs typeface="Times New Roman" panose="02020603050405020304" pitchFamily="18" charset="0"/>
              </a:rPr>
              <a:t>Priyang</a:t>
            </a:r>
            <a:r>
              <a:rPr lang="en-IN" b="1" dirty="0">
                <a:solidFill>
                  <a:prstClr val="black"/>
                </a:solidFill>
                <a:latin typeface="Calibri"/>
                <a:ea typeface="Source Sans Pro" panose="020B0503030403020204" pitchFamily="34" charset="0"/>
                <a:cs typeface="Times New Roman" panose="02020603050405020304" pitchFamily="18" charset="0"/>
              </a:rPr>
              <a:t> Bhatt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r>
              <a:rPr lang="en-IN" b="1" dirty="0">
                <a:solidFill>
                  <a:prstClr val="black"/>
                </a:solidFill>
                <a:latin typeface="Calibri"/>
                <a:ea typeface="Source Sans Pro" panose="020B0503030403020204" pitchFamily="34" charset="0"/>
                <a:cs typeface="Times New Roman" panose="02020603050405020304" pitchFamily="18" charset="0"/>
              </a:rPr>
              <a:t>     Prof. Hetal </a:t>
            </a:r>
            <a:r>
              <a:rPr lang="en-IN" b="1" dirty="0" err="1">
                <a:solidFill>
                  <a:prstClr val="black"/>
                </a:solidFill>
                <a:latin typeface="Calibri"/>
                <a:ea typeface="Source Sans Pro" panose="020B0503030403020204" pitchFamily="34" charset="0"/>
                <a:cs typeface="Times New Roman" panose="02020603050405020304" pitchFamily="18" charset="0"/>
              </a:rPr>
              <a:t>Gaudani</a:t>
            </a:r>
            <a:endParaRPr lang="en-IN" b="1" dirty="0">
              <a:solidFill>
                <a:prstClr val="black"/>
              </a:solidFill>
              <a:latin typeface="Calibri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r>
              <a:rPr lang="en-IN" b="1" dirty="0">
                <a:solidFill>
                  <a:prstClr val="black"/>
                </a:solidFill>
                <a:latin typeface="Calibri"/>
                <a:ea typeface="Source Sans Pro" panose="020B0503030403020204" pitchFamily="34" charset="0"/>
                <a:cs typeface="Times New Roman" panose="02020603050405020304" pitchFamily="18" charset="0"/>
              </a:rPr>
              <a:t>     Prof. Nirav Raja</a:t>
            </a:r>
            <a:endParaRPr b="1" dirty="0">
              <a:solidFill>
                <a:prstClr val="black"/>
              </a:solidFill>
              <a:latin typeface="Calibri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prstClr val="black"/>
              </a:buClr>
              <a:buSzPts val="2000"/>
              <a:buFont typeface="Arial"/>
              <a:buNone/>
            </a:pPr>
            <a:endParaRPr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05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76E978-A841-4A4F-B153-CC369D9391D3}"/>
              </a:ext>
            </a:extLst>
          </p:cNvPr>
          <p:cNvSpPr/>
          <p:nvPr/>
        </p:nvSpPr>
        <p:spPr>
          <a:xfrm>
            <a:off x="6972049" y="0"/>
            <a:ext cx="3222172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A1DCF-96B0-887F-19F4-BCDA768EB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10918"/>
            <a:ext cx="121920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B00F06-34B3-3F3D-50CB-C3410EA0C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B38FA4-D549-4D37-F531-AD6303E9FA7A}"/>
              </a:ext>
            </a:extLst>
          </p:cNvPr>
          <p:cNvSpPr/>
          <p:nvPr/>
        </p:nvSpPr>
        <p:spPr>
          <a:xfrm>
            <a:off x="7099088" y="334102"/>
            <a:ext cx="2968093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. </a:t>
            </a:r>
          </a:p>
          <a:p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Internship Project Assigned  :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  <a:p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Online Bookstore Website using ReactJS 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48F4F0B2-19F3-41D6-B2BF-13F5E375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95" y="613122"/>
            <a:ext cx="5789413" cy="5333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486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subTitle" idx="1"/>
          </p:nvPr>
        </p:nvSpPr>
        <p:spPr>
          <a:xfrm>
            <a:off x="8454044" y="2736420"/>
            <a:ext cx="3830800" cy="181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3200" b="1" i="1" dirty="0">
                <a:latin typeface="Arial Rounded MT Bold" panose="020F0704030504030204" pitchFamily="34" charset="0"/>
              </a:rPr>
              <a:t>Material UI</a:t>
            </a:r>
            <a:endParaRPr sz="3200" b="1" i="1" dirty="0">
              <a:latin typeface="Arial Rounded MT Bold" panose="020F0704030504030204" pitchFamily="34" charset="0"/>
            </a:endParaRPr>
          </a:p>
        </p:txBody>
      </p:sp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2307800" y="535633"/>
            <a:ext cx="7606800" cy="7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5. Technologies Utilized</a:t>
            </a:r>
            <a:endParaRPr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2"/>
          </p:nvPr>
        </p:nvSpPr>
        <p:spPr>
          <a:xfrm>
            <a:off x="418655" y="2188020"/>
            <a:ext cx="3554000" cy="109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3200" b="1" i="1" dirty="0">
                <a:latin typeface="Arial Rounded MT Bold" panose="020F0704030504030204" pitchFamily="34" charset="0"/>
              </a:rPr>
              <a:t>ReactJs </a:t>
            </a:r>
            <a:endParaRPr sz="3200" b="1" i="1" dirty="0">
              <a:latin typeface="Arial Rounded MT Bold" panose="020F0704030504030204" pitchFamily="34" charset="0"/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3"/>
          </p:nvPr>
        </p:nvSpPr>
        <p:spPr>
          <a:xfrm>
            <a:off x="2047132" y="5142367"/>
            <a:ext cx="3142000" cy="118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3200" b="1" i="1" dirty="0">
                <a:latin typeface="Arial Rounded MT Bold" panose="020F0704030504030204" pitchFamily="34" charset="0"/>
              </a:rPr>
              <a:t>APIs</a:t>
            </a:r>
            <a:endParaRPr sz="3200" b="1" i="1" dirty="0">
              <a:latin typeface="Arial Rounded MT Bold" panose="020F07040305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2A846A-EEDE-F014-5455-2F939311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" y="0"/>
            <a:ext cx="1592288" cy="6857999"/>
            <a:chOff x="9621170" y="0"/>
            <a:chExt cx="2570831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785861E-CFC0-5B5C-FADD-C993E8F6F350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D63677-4D2E-D0AE-38BE-A2021BCC3FC7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68AEB8-F9EC-0F00-CA11-9EAFB71E5FB2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CFD4749-4AD7-B2CF-881A-8184A256E945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90033-16F1-0C7C-EAAE-A2D5DBC26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69444" y="-1"/>
            <a:ext cx="1822556" cy="6853971"/>
            <a:chOff x="9621170" y="0"/>
            <a:chExt cx="2570831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45E6B5-AAE0-D2DA-C655-2E9335FD9C2C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83E25C7-AE4E-46B1-6910-BA520A2D2E7B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DB79EC-B723-6FC0-2661-87F69A6FE48E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FC42A89-AD42-7801-9176-981AFA72DDB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5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96" y="532831"/>
            <a:ext cx="10206264" cy="830997"/>
          </a:xfrm>
        </p:spPr>
        <p:txBody>
          <a:bodyPr/>
          <a:lstStyle/>
          <a:p>
            <a:r>
              <a:rPr lang="en-US" sz="3600" dirty="0">
                <a:latin typeface="Arial Rounded MT Bold" panose="020F0704030504030204" pitchFamily="34" charset="0"/>
              </a:rPr>
              <a:t>6. Key Features to be included :-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84" y="534670"/>
            <a:ext cx="547688" cy="547688"/>
          </a:xfrm>
        </p:spPr>
      </p:pic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>
            <a:cxnSpLocks/>
          </p:cNvCxnSpPr>
          <p:nvPr/>
        </p:nvCxnSpPr>
        <p:spPr>
          <a:xfrm>
            <a:off x="633186" y="1092518"/>
            <a:ext cx="898798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itle 3" descr="slide title">
            <a:extLst>
              <a:ext uri="{FF2B5EF4-FFF2-40B4-BE49-F238E27FC236}">
                <a16:creationId xmlns:a16="http://schemas.microsoft.com/office/drawing/2014/main" id="{F3AE2BBC-2162-E919-4A38-107ED8A328CA}"/>
              </a:ext>
            </a:extLst>
          </p:cNvPr>
          <p:cNvSpPr txBox="1">
            <a:spLocks/>
          </p:cNvSpPr>
          <p:nvPr/>
        </p:nvSpPr>
        <p:spPr>
          <a:xfrm>
            <a:off x="630440" y="1421471"/>
            <a:ext cx="8987984" cy="4517858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 Rounded MT Bold" panose="020F0704030504030204" pitchFamily="34" charset="0"/>
              </a:rPr>
              <a:t>User registration and authentication.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 Rounded MT Bold" panose="020F0704030504030204" pitchFamily="34" charset="0"/>
              </a:rPr>
              <a:t>Form validation with </a:t>
            </a:r>
            <a:r>
              <a:rPr lang="en-US" sz="2800" dirty="0" err="1">
                <a:latin typeface="Arial Rounded MT Bold" panose="020F0704030504030204" pitchFamily="34" charset="0"/>
              </a:rPr>
              <a:t>Formik</a:t>
            </a:r>
            <a:r>
              <a:rPr lang="en-US" sz="2800" dirty="0">
                <a:latin typeface="Arial Rounded MT Bold" panose="020F070403050403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 Rounded MT Bold" panose="020F0704030504030204" pitchFamily="34" charset="0"/>
              </a:rPr>
              <a:t>User-friendly UI/UX with Material UI components.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 Rounded MT Bold" panose="020F0704030504030204" pitchFamily="34" charset="0"/>
              </a:rPr>
              <a:t>Dynamic rendering of books and categories.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 Rounded MT Bold" panose="020F0704030504030204" pitchFamily="34" charset="0"/>
              </a:rPr>
              <a:t>Integration of APIs for retrieving book data.</a:t>
            </a:r>
          </a:p>
        </p:txBody>
      </p:sp>
    </p:spTree>
    <p:extLst>
      <p:ext uri="{BB962C8B-B14F-4D97-AF65-F5344CB8AC3E}">
        <p14:creationId xmlns:p14="http://schemas.microsoft.com/office/powerpoint/2010/main" val="213004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84" y="534670"/>
            <a:ext cx="547688" cy="547688"/>
          </a:xfrm>
        </p:spPr>
      </p:pic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>
            <a:cxnSpLocks/>
          </p:cNvCxnSpPr>
          <p:nvPr/>
        </p:nvCxnSpPr>
        <p:spPr>
          <a:xfrm>
            <a:off x="633186" y="1092518"/>
            <a:ext cx="898798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itle 3" descr="slide title">
            <a:extLst>
              <a:ext uri="{FF2B5EF4-FFF2-40B4-BE49-F238E27FC236}">
                <a16:creationId xmlns:a16="http://schemas.microsoft.com/office/drawing/2014/main" id="{F3AE2BBC-2162-E919-4A38-107ED8A328CA}"/>
              </a:ext>
            </a:extLst>
          </p:cNvPr>
          <p:cNvSpPr txBox="1">
            <a:spLocks/>
          </p:cNvSpPr>
          <p:nvPr/>
        </p:nvSpPr>
        <p:spPr>
          <a:xfrm>
            <a:off x="630440" y="1421471"/>
            <a:ext cx="8987984" cy="4517858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6. Add/Update/Delete Books and users as well.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7. Category list page Add/Update/Delete a category.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8. Pagination, local search and sorting.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9. Cart management and checkout process.</a:t>
            </a:r>
          </a:p>
        </p:txBody>
      </p:sp>
      <p:sp>
        <p:nvSpPr>
          <p:cNvPr id="6" name="Title 3" descr="slide title">
            <a:extLst>
              <a:ext uri="{FF2B5EF4-FFF2-40B4-BE49-F238E27FC236}">
                <a16:creationId xmlns:a16="http://schemas.microsoft.com/office/drawing/2014/main" id="{8029BC67-B146-D5D5-CA24-7DF29E54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96" y="532831"/>
            <a:ext cx="10206264" cy="830997"/>
          </a:xfrm>
        </p:spPr>
        <p:txBody>
          <a:bodyPr/>
          <a:lstStyle/>
          <a:p>
            <a:r>
              <a:rPr lang="en-US" sz="3600" dirty="0">
                <a:latin typeface="Arial Rounded MT Bold" panose="020F0704030504030204" pitchFamily="34" charset="0"/>
              </a:rPr>
              <a:t>6. Key Features to be included :-</a:t>
            </a:r>
          </a:p>
        </p:txBody>
      </p:sp>
    </p:spTree>
    <p:extLst>
      <p:ext uri="{BB962C8B-B14F-4D97-AF65-F5344CB8AC3E}">
        <p14:creationId xmlns:p14="http://schemas.microsoft.com/office/powerpoint/2010/main" val="350759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69C6806-A7C7-EC66-8E37-3E583B92E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t="7974" r="13660" b="12680"/>
          <a:stretch/>
        </p:blipFill>
        <p:spPr>
          <a:xfrm>
            <a:off x="7566212" y="1416422"/>
            <a:ext cx="4625788" cy="544157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8588188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tx1">
                <a:lumMod val="85000"/>
                <a:lumOff val="1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327728-4720-14BA-B002-2DFAF0380682}"/>
              </a:ext>
            </a:extLst>
          </p:cNvPr>
          <p:cNvSpPr txBox="1"/>
          <p:nvPr/>
        </p:nvSpPr>
        <p:spPr>
          <a:xfrm>
            <a:off x="2886635" y="2334038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prstClr val="white"/>
                </a:solidFill>
                <a:latin typeface="Arial Black" panose="020B0A04020102020204" pitchFamily="34" charset="0"/>
                <a:ea typeface="+mj-ea"/>
                <a:cs typeface="+mj-cs"/>
              </a:rPr>
              <a:t>7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. Website Development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485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597803"/>
              </p:ext>
            </p:extLst>
          </p:nvPr>
        </p:nvGraphicFramePr>
        <p:xfrm>
          <a:off x="534573" y="998678"/>
          <a:ext cx="11074721" cy="486064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20683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8154038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</a:tblGrid>
              <a:tr h="662482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Day 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32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Rounded MT Bold" panose="020F0704030504030204" pitchFamily="34" charset="0"/>
                        </a:rPr>
                        <a:t>Task Assigned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662482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latin typeface="Arial Rounded MT Bold" panose="020F0704030504030204" pitchFamily="34" charset="0"/>
                        </a:rPr>
                        <a:t>Day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Download node </a:t>
                      </a:r>
                      <a:r>
                        <a:rPr lang="en-US" sz="1600" dirty="0" err="1">
                          <a:latin typeface="Arial Rounded MT Bold" panose="020F0704030504030204" pitchFamily="34" charset="0"/>
                        </a:rPr>
                        <a:t>js</a:t>
                      </a: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 </a:t>
                      </a:r>
                    </a:p>
                    <a:p>
                      <a:pPr algn="l"/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What is NPM? </a:t>
                      </a:r>
                    </a:p>
                    <a:p>
                      <a:pPr algn="l"/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Running react project</a:t>
                      </a:r>
                      <a:endParaRPr lang="en-GB" sz="1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6624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Arial Rounded MT Bold" panose="020F0704030504030204" pitchFamily="34" charset="0"/>
                        </a:rPr>
                        <a:t>Day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What is component and for What we should Create component?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Create react component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Basics of react router </a:t>
                      </a:r>
                      <a:r>
                        <a:rPr lang="en-US" sz="1600" dirty="0" err="1">
                          <a:latin typeface="Arial Rounded MT Bold" panose="020F0704030504030204" pitchFamily="34" charset="0"/>
                        </a:rPr>
                        <a:t>dom</a:t>
                      </a:r>
                      <a:endParaRPr lang="en-US" sz="1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662482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latin typeface="Arial Rounded MT Bold" panose="020F0704030504030204" pitchFamily="34" charset="0"/>
                        </a:rPr>
                        <a:t>Day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What is material design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Intro to material UI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Implementing Basic components of material UI</a:t>
                      </a:r>
                      <a:endParaRPr lang="en-GB" sz="1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662482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latin typeface="Arial Rounded MT Bold" panose="020F0704030504030204" pitchFamily="34" charset="0"/>
                        </a:rPr>
                        <a:t>Day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Implementing advance material UI components (Includes basics of </a:t>
                      </a:r>
                      <a:r>
                        <a:rPr lang="en-US" sz="1600" dirty="0" err="1">
                          <a:latin typeface="Arial Rounded MT Bold" panose="020F0704030504030204" pitchFamily="34" charset="0"/>
                        </a:rPr>
                        <a:t>useState</a:t>
                      </a: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662482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latin typeface="Arial Rounded MT Bold" panose="020F0704030504030204" pitchFamily="34" charset="0"/>
                        </a:rPr>
                        <a:t>Day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 Rounded MT Bold" panose="020F0704030504030204" pitchFamily="34" charset="0"/>
                        </a:rPr>
                        <a:t>UseEffect</a:t>
                      </a: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Arial Rounded MT Bold" panose="020F0704030504030204" pitchFamily="34" charset="0"/>
                        </a:rPr>
                        <a:t>Formik</a:t>
                      </a:r>
                      <a:endParaRPr lang="en-US" sz="1600" dirty="0">
                        <a:latin typeface="Arial Rounded MT Bold" panose="020F07040305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Registration Page Ui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Rounded MT Bold" panose="020F0704030504030204" pitchFamily="34" charset="0"/>
                        </a:rPr>
                        <a:t>Form Validation with </a:t>
                      </a:r>
                      <a:r>
                        <a:rPr lang="en-US" sz="1600" dirty="0" err="1">
                          <a:latin typeface="Arial Rounded MT Bold" panose="020F0704030504030204" pitchFamily="34" charset="0"/>
                        </a:rPr>
                        <a:t>formik</a:t>
                      </a:r>
                      <a:endParaRPr lang="en-GB" sz="16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09C71E-5007-4010-2FB9-EE82D0E4E047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7. Website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288527"/>
              </p:ext>
            </p:extLst>
          </p:nvPr>
        </p:nvGraphicFramePr>
        <p:xfrm>
          <a:off x="576569" y="1029631"/>
          <a:ext cx="11038862" cy="480639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1226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8127636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</a:tblGrid>
              <a:tr h="680514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Day 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32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Rounded MT Bold" panose="020F0704030504030204" pitchFamily="34" charset="0"/>
                        </a:rPr>
                        <a:t>Task Assigned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78704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Axios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API call and toast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Registartion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Page API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Integraion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787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Login Page UI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Login API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78704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Header and footer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Global book search</a:t>
                      </a:r>
                      <a:endParaRPr lang="en-GB" sz="1600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97769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UseContext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hook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Private route and user redirection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AuthContext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using </a:t>
                      </a:r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useContext</a:t>
                      </a:r>
                      <a:endParaRPr lang="en-GB" sz="1600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78704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Book Listing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Pagination, local search and sorting</a:t>
                      </a:r>
                      <a:endParaRPr lang="en-GB" sz="1600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96CDA6-E742-A0FC-89BE-3297861C7526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7. Website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4192788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936671"/>
              </p:ext>
            </p:extLst>
          </p:nvPr>
        </p:nvGraphicFramePr>
        <p:xfrm>
          <a:off x="554157" y="1025148"/>
          <a:ext cx="11083686" cy="480770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23047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8160639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</a:tblGrid>
              <a:tr h="701594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Day 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32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Rounded MT Bold" panose="020F0704030504030204" pitchFamily="34" charset="0"/>
                        </a:rPr>
                        <a:t>Task Assigned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7015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11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Book list page(For admin and sellers)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Add/Update/delete Books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7015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User list page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Add/Update/delete users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87154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User profile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Category list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Add/Update/delete a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11297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Cart</a:t>
                      </a: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Page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Cart</a:t>
                      </a: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context</a:t>
                      </a:r>
                      <a:endParaRPr lang="fr-FR" sz="1600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Add</a:t>
                      </a: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/Update/</a:t>
                      </a:r>
                      <a:r>
                        <a:rPr lang="fr-FR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delete</a:t>
                      </a:r>
                      <a:r>
                        <a:rPr lang="fr-FR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Cart</a:t>
                      </a:r>
                      <a:endParaRPr lang="fr-FR" sz="1600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kern="1200" dirty="0" err="1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PlaceOrder</a:t>
                      </a:r>
                      <a:endParaRPr lang="en-GB" sz="1600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7015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Day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AWS Session Deployment</a:t>
                      </a:r>
                      <a:endParaRPr lang="en-GB" sz="1600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9EAB92D-97C4-6C15-BDF2-19FEC0549A85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7. Website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1229687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DCFCFCF-09F8-9C44-C90D-C208F84E100C}"/>
              </a:ext>
            </a:extLst>
          </p:cNvPr>
          <p:cNvSpPr/>
          <p:nvPr/>
        </p:nvSpPr>
        <p:spPr>
          <a:xfrm>
            <a:off x="6974541" y="944391"/>
            <a:ext cx="459334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8</a:t>
            </a:r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</a:p>
          <a:p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Webpages</a:t>
            </a:r>
          </a:p>
          <a:p>
            <a:r>
              <a:rPr 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Created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24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96" y="514901"/>
            <a:ext cx="10206264" cy="830997"/>
          </a:xfrm>
        </p:spPr>
        <p:txBody>
          <a:bodyPr/>
          <a:lstStyle/>
          <a:p>
            <a:r>
              <a:rPr lang="en-US" sz="3600" dirty="0">
                <a:latin typeface="Arial Rounded MT Bold" panose="020F0704030504030204" pitchFamily="34" charset="0"/>
              </a:rPr>
              <a:t>8. Webpages created 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84" y="534670"/>
            <a:ext cx="547688" cy="547688"/>
          </a:xfrm>
        </p:spPr>
      </p:pic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>
            <a:cxnSpLocks/>
          </p:cNvCxnSpPr>
          <p:nvPr/>
        </p:nvCxnSpPr>
        <p:spPr>
          <a:xfrm>
            <a:off x="633186" y="1092518"/>
            <a:ext cx="898798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itle 3" descr="slide title">
            <a:extLst>
              <a:ext uri="{FF2B5EF4-FFF2-40B4-BE49-F238E27FC236}">
                <a16:creationId xmlns:a16="http://schemas.microsoft.com/office/drawing/2014/main" id="{F3AE2BBC-2162-E919-4A38-107ED8A328CA}"/>
              </a:ext>
            </a:extLst>
          </p:cNvPr>
          <p:cNvSpPr txBox="1">
            <a:spLocks/>
          </p:cNvSpPr>
          <p:nvPr/>
        </p:nvSpPr>
        <p:spPr>
          <a:xfrm>
            <a:off x="630440" y="1421471"/>
            <a:ext cx="8987984" cy="4517858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Registration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Login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Book listing page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Edit book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Edit category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Update profile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User list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dirty="0">
                <a:latin typeface="Arial Rounded MT Bold" panose="020F0704030504030204" pitchFamily="34" charset="0"/>
              </a:rPr>
              <a:t>Cart page</a:t>
            </a:r>
          </a:p>
        </p:txBody>
      </p:sp>
    </p:spTree>
    <p:extLst>
      <p:ext uri="{BB962C8B-B14F-4D97-AF65-F5344CB8AC3E}">
        <p14:creationId xmlns:p14="http://schemas.microsoft.com/office/powerpoint/2010/main" val="393566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96" y="568691"/>
            <a:ext cx="10206264" cy="830997"/>
          </a:xfrm>
        </p:spPr>
        <p:txBody>
          <a:bodyPr/>
          <a:lstStyle/>
          <a:p>
            <a:r>
              <a:rPr lang="en-US" sz="3600" dirty="0">
                <a:latin typeface="Arial Rounded MT Bold" panose="020F0704030504030204" pitchFamily="34" charset="0"/>
              </a:rPr>
              <a:t>Presentation Content :-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84" y="534670"/>
            <a:ext cx="547688" cy="547688"/>
          </a:xfrm>
        </p:spPr>
      </p:pic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>
            <a:cxnSpLocks/>
          </p:cNvCxnSpPr>
          <p:nvPr/>
        </p:nvCxnSpPr>
        <p:spPr>
          <a:xfrm>
            <a:off x="633186" y="1092518"/>
            <a:ext cx="898798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itle 3" descr="slide title">
            <a:extLst>
              <a:ext uri="{FF2B5EF4-FFF2-40B4-BE49-F238E27FC236}">
                <a16:creationId xmlns:a16="http://schemas.microsoft.com/office/drawing/2014/main" id="{F3AE2BBC-2162-E919-4A38-107ED8A328CA}"/>
              </a:ext>
            </a:extLst>
          </p:cNvPr>
          <p:cNvSpPr txBox="1">
            <a:spLocks/>
          </p:cNvSpPr>
          <p:nvPr/>
        </p:nvSpPr>
        <p:spPr>
          <a:xfrm>
            <a:off x="621131" y="1399688"/>
            <a:ext cx="8987984" cy="4517858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>
                <a:latin typeface="Arial Rounded MT Bold" panose="020F0704030504030204" pitchFamily="34" charset="0"/>
              </a:rPr>
              <a:t>About the company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>
                <a:latin typeface="Arial Rounded MT Bold" panose="020F0704030504030204" pitchFamily="34" charset="0"/>
              </a:rPr>
              <a:t>Services offered by the company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>
                <a:latin typeface="Arial Rounded MT Bold" panose="020F0704030504030204" pitchFamily="34" charset="0"/>
              </a:rPr>
              <a:t>Purpose and Scope for internship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>
                <a:latin typeface="Arial Rounded MT Bold" panose="020F0704030504030204" pitchFamily="34" charset="0"/>
              </a:rPr>
              <a:t>Internship project assigned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>
                <a:latin typeface="Arial Rounded MT Bold" panose="020F0704030504030204" pitchFamily="34" charset="0"/>
              </a:rPr>
              <a:t>Technologies utilized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800" dirty="0">
                <a:latin typeface="Arial Rounded MT Bold" panose="020F0704030504030204" pitchFamily="34" charset="0"/>
              </a:rPr>
              <a:t>Key features to included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54B87-31A9-8BB4-AA0A-CF9AA3FC6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82" y="4325921"/>
            <a:ext cx="1811991" cy="18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6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75FCE6-CC9E-A568-2D62-2FD725015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129596-8913-9066-044C-7D41272B45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2A8AB9-7141-8E1A-7E65-EBE6799B18A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BE2E1A-C782-0107-BE7E-20B73BB6FD12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1.) Registration page</a:t>
            </a:r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254C9280-BBB1-BA44-79A3-7B1D9EEB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9" y="1043460"/>
            <a:ext cx="10795702" cy="4771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558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75FCE6-CC9E-A568-2D62-2FD725015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129596-8913-9066-044C-7D41272B45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2A8AB9-7141-8E1A-7E65-EBE6799B18A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BE2E1A-C782-0107-BE7E-20B73BB6FD12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2.) Login page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B8462ADF-6444-4EB5-CF11-709BC4DD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80" y="1112382"/>
            <a:ext cx="10515599" cy="4633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17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75FCE6-CC9E-A568-2D62-2FD725015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129596-8913-9066-044C-7D41272B45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2A8AB9-7141-8E1A-7E65-EBE6799B18A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BE2E1A-C782-0107-BE7E-20B73BB6FD12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3.) Book listing page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F9BCCBA2-3318-57CA-8E88-6F812F65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45" y="966667"/>
            <a:ext cx="5948910" cy="5480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012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75FCE6-CC9E-A568-2D62-2FD725015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129596-8913-9066-044C-7D41272B45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2A8AB9-7141-8E1A-7E65-EBE6799B18A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BE2E1A-C782-0107-BE7E-20B73BB6FD12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4.) Edit book page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B4A1C649-F34F-CD88-0A7F-61729759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80" y="1126585"/>
            <a:ext cx="10483807" cy="4633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45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75FCE6-CC9E-A568-2D62-2FD725015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129596-8913-9066-044C-7D41272B45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2A8AB9-7141-8E1A-7E65-EBE6799B18A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BE2E1A-C782-0107-BE7E-20B73BB6FD12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5.) Edit category page</a:t>
            </a:r>
          </a:p>
        </p:txBody>
      </p:sp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CCBAEB1D-43ED-5583-B3FB-ECF63902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80" y="1112381"/>
            <a:ext cx="10483806" cy="4633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976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75FCE6-CC9E-A568-2D62-2FD725015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129596-8913-9066-044C-7D41272B45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2A8AB9-7141-8E1A-7E65-EBE6799B18A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BE2E1A-C782-0107-BE7E-20B73BB6FD12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6.) Update profile page</a:t>
            </a: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60D59E83-0ED1-8616-E025-32D548E7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83" y="1112383"/>
            <a:ext cx="10514994" cy="4633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14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75FCE6-CC9E-A568-2D62-2FD725015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129596-8913-9066-044C-7D41272B45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2A8AB9-7141-8E1A-7E65-EBE6799B18A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BE2E1A-C782-0107-BE7E-20B73BB6FD12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7.) User list page</a:t>
            </a:r>
          </a:p>
        </p:txBody>
      </p:sp>
      <p:pic>
        <p:nvPicPr>
          <p:cNvPr id="2" name="Content Placeholder 13">
            <a:extLst>
              <a:ext uri="{FF2B5EF4-FFF2-40B4-BE49-F238E27FC236}">
                <a16:creationId xmlns:a16="http://schemas.microsoft.com/office/drawing/2014/main" id="{B1E628F8-E7FB-E5DB-0B42-4BD89867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72" y="1096104"/>
            <a:ext cx="10483805" cy="4678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446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75FCE6-CC9E-A568-2D62-2FD725015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129596-8913-9066-044C-7D41272B45C0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2A8AB9-7141-8E1A-7E65-EBE6799B18A6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BE2E1A-C782-0107-BE7E-20B73BB6FD12}"/>
              </a:ext>
            </a:extLst>
          </p:cNvPr>
          <p:cNvSpPr txBox="1"/>
          <p:nvPr/>
        </p:nvSpPr>
        <p:spPr>
          <a:xfrm>
            <a:off x="534573" y="215153"/>
            <a:ext cx="1094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Arial Rounded MT Bold" panose="020F0704030504030204" pitchFamily="34" charset="0"/>
              </a:rPr>
              <a:t>8.) Cart page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3495AC7D-D5BF-3D0E-0F6C-4CDDB7E7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76" y="1118952"/>
            <a:ext cx="10483807" cy="4633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900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11252"/>
            <a:ext cx="12191999" cy="685237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84" y="534670"/>
            <a:ext cx="547688" cy="547688"/>
          </a:xfrm>
        </p:spPr>
      </p:pic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>
            <a:cxnSpLocks/>
          </p:cNvCxnSpPr>
          <p:nvPr/>
        </p:nvCxnSpPr>
        <p:spPr>
          <a:xfrm>
            <a:off x="633186" y="1092518"/>
            <a:ext cx="898798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28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itle 3" descr="slide title">
            <a:extLst>
              <a:ext uri="{FF2B5EF4-FFF2-40B4-BE49-F238E27FC236}">
                <a16:creationId xmlns:a16="http://schemas.microsoft.com/office/drawing/2014/main" id="{F3AE2BBC-2162-E919-4A38-107ED8A328CA}"/>
              </a:ext>
            </a:extLst>
          </p:cNvPr>
          <p:cNvSpPr txBox="1">
            <a:spLocks/>
          </p:cNvSpPr>
          <p:nvPr/>
        </p:nvSpPr>
        <p:spPr>
          <a:xfrm>
            <a:off x="621131" y="1399688"/>
            <a:ext cx="8987984" cy="4517858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A good project plan and design makes any project a lot easier. Project design is an initial stage of the project. 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Here, I am going to present about :-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US" sz="2800" dirty="0">
                <a:latin typeface="Arial Rounded MT Bold" panose="020F0704030504030204" pitchFamily="34" charset="0"/>
              </a:rPr>
              <a:t>Use-case Diagram</a:t>
            </a: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en-US" sz="2800" dirty="0">
                <a:latin typeface="Arial Rounded MT Bold" panose="020F0704030504030204" pitchFamily="34" charset="0"/>
              </a:rPr>
              <a:t>E-R Diagram</a:t>
            </a:r>
          </a:p>
        </p:txBody>
      </p:sp>
      <p:sp>
        <p:nvSpPr>
          <p:cNvPr id="8" name="Title 3" descr="slide title">
            <a:extLst>
              <a:ext uri="{FF2B5EF4-FFF2-40B4-BE49-F238E27FC236}">
                <a16:creationId xmlns:a16="http://schemas.microsoft.com/office/drawing/2014/main" id="{A315FE4B-D86F-611F-0AD7-7BE874A3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96" y="568691"/>
            <a:ext cx="10206264" cy="830997"/>
          </a:xfrm>
        </p:spPr>
        <p:txBody>
          <a:bodyPr/>
          <a:lstStyle/>
          <a:p>
            <a:r>
              <a:rPr lang="en-US" sz="3600" dirty="0">
                <a:latin typeface="Arial Rounded MT Bold" panose="020F0704030504030204" pitchFamily="34" charset="0"/>
              </a:rPr>
              <a:t>9. Project Design</a:t>
            </a:r>
          </a:p>
        </p:txBody>
      </p:sp>
    </p:spTree>
    <p:extLst>
      <p:ext uri="{BB962C8B-B14F-4D97-AF65-F5344CB8AC3E}">
        <p14:creationId xmlns:p14="http://schemas.microsoft.com/office/powerpoint/2010/main" val="346134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2307800" y="3239"/>
            <a:ext cx="7606800" cy="7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1.) Use-case Diagram</a:t>
            </a:r>
            <a:endParaRPr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2A846A-EEDE-F014-5455-2F939311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" y="0"/>
            <a:ext cx="1592288" cy="6857999"/>
            <a:chOff x="9621170" y="0"/>
            <a:chExt cx="2570831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785861E-CFC0-5B5C-FADD-C993E8F6F350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D63677-4D2E-D0AE-38BE-A2021BCC3FC7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68AEB8-F9EC-0F00-CA11-9EAFB71E5FB2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CFD4749-4AD7-B2CF-881A-8184A256E945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90033-16F1-0C7C-EAAE-A2D5DBC26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69444" y="-1"/>
            <a:ext cx="1822556" cy="6853971"/>
            <a:chOff x="9621170" y="0"/>
            <a:chExt cx="2570831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45E6B5-AAE0-D2DA-C655-2E9335FD9C2C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83E25C7-AE4E-46B1-6910-BA520A2D2E7B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DB79EC-B723-6FC0-2661-87F69A6FE48E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FC42A89-AD42-7801-9176-981AFA72DDB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6F5EF4F-5881-8BA2-EAEB-A7595CAED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254" y="841046"/>
            <a:ext cx="7263491" cy="588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28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84" y="534670"/>
            <a:ext cx="547688" cy="547688"/>
          </a:xfrm>
        </p:spPr>
      </p:pic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>
            <a:cxnSpLocks/>
          </p:cNvCxnSpPr>
          <p:nvPr/>
        </p:nvCxnSpPr>
        <p:spPr>
          <a:xfrm>
            <a:off x="633186" y="1092518"/>
            <a:ext cx="898798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3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itle 3" descr="slide title">
            <a:extLst>
              <a:ext uri="{FF2B5EF4-FFF2-40B4-BE49-F238E27FC236}">
                <a16:creationId xmlns:a16="http://schemas.microsoft.com/office/drawing/2014/main" id="{F3AE2BBC-2162-E919-4A38-107ED8A328CA}"/>
              </a:ext>
            </a:extLst>
          </p:cNvPr>
          <p:cNvSpPr txBox="1">
            <a:spLocks/>
          </p:cNvSpPr>
          <p:nvPr/>
        </p:nvSpPr>
        <p:spPr>
          <a:xfrm>
            <a:off x="621131" y="1399688"/>
            <a:ext cx="8987984" cy="4517858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7) Website development process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8) Webpages created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9) Project Design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10) Project outcome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11) Challenges faced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12) 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54B87-31A9-8BB4-AA0A-CF9AA3FC6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82" y="4325921"/>
            <a:ext cx="1811991" cy="1811991"/>
          </a:xfrm>
          <a:prstGeom prst="rect">
            <a:avLst/>
          </a:prstGeom>
        </p:spPr>
      </p:pic>
      <p:sp>
        <p:nvSpPr>
          <p:cNvPr id="8" name="Title 3" descr="slide title">
            <a:extLst>
              <a:ext uri="{FF2B5EF4-FFF2-40B4-BE49-F238E27FC236}">
                <a16:creationId xmlns:a16="http://schemas.microsoft.com/office/drawing/2014/main" id="{A315FE4B-D86F-611F-0AD7-7BE874A3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96" y="568691"/>
            <a:ext cx="10206264" cy="830997"/>
          </a:xfrm>
        </p:spPr>
        <p:txBody>
          <a:bodyPr/>
          <a:lstStyle/>
          <a:p>
            <a:r>
              <a:rPr lang="en-US" sz="3600" dirty="0">
                <a:latin typeface="Arial Rounded MT Bold" panose="020F0704030504030204" pitchFamily="34" charset="0"/>
              </a:rPr>
              <a:t>Presentation Content :-</a:t>
            </a:r>
          </a:p>
        </p:txBody>
      </p:sp>
    </p:spTree>
    <p:extLst>
      <p:ext uri="{BB962C8B-B14F-4D97-AF65-F5344CB8AC3E}">
        <p14:creationId xmlns:p14="http://schemas.microsoft.com/office/powerpoint/2010/main" val="3363676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2307800" y="3239"/>
            <a:ext cx="7606800" cy="7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2.) E-R Diagram</a:t>
            </a:r>
            <a:endParaRPr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2A846A-EEDE-F014-5455-2F939311D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" y="0"/>
            <a:ext cx="1592288" cy="6857999"/>
            <a:chOff x="9621170" y="0"/>
            <a:chExt cx="2570831" cy="685800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785861E-CFC0-5B5C-FADD-C993E8F6F350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ED63677-4D2E-D0AE-38BE-A2021BCC3FC7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68AEB8-F9EC-0F00-CA11-9EAFB71E5FB2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CFD4749-4AD7-B2CF-881A-8184A256E945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90033-16F1-0C7C-EAAE-A2D5DBC26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69444" y="-1"/>
            <a:ext cx="1822556" cy="6853971"/>
            <a:chOff x="9621170" y="0"/>
            <a:chExt cx="2570831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45E6B5-AAE0-D2DA-C655-2E9335FD9C2C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83E25C7-AE4E-46B1-6910-BA520A2D2E7B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DB79EC-B723-6FC0-2661-87F69A6FE48E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FC42A89-AD42-7801-9176-981AFA72DDB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A466CD9-A148-9549-E20B-522D2EDB1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194" y="821851"/>
            <a:ext cx="7239612" cy="5865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587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DCFCFCF-09F8-9C44-C90D-C208F84E100C}"/>
              </a:ext>
            </a:extLst>
          </p:cNvPr>
          <p:cNvSpPr/>
          <p:nvPr/>
        </p:nvSpPr>
        <p:spPr>
          <a:xfrm>
            <a:off x="6974541" y="944391"/>
            <a:ext cx="459334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10. </a:t>
            </a:r>
          </a:p>
          <a:p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Project </a:t>
            </a:r>
          </a:p>
          <a:p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98904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2292600" y="42235"/>
            <a:ext cx="7606800" cy="7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10. Project Outcome</a:t>
            </a:r>
            <a:endParaRPr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4DE0C4-085A-1713-07D2-07C6F7087CE1}"/>
              </a:ext>
            </a:extLst>
          </p:cNvPr>
          <p:cNvSpPr txBox="1"/>
          <p:nvPr/>
        </p:nvSpPr>
        <p:spPr>
          <a:xfrm>
            <a:off x="8373037" y="2274325"/>
            <a:ext cx="3412563" cy="211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defRPr/>
            </a:pPr>
            <a:r>
              <a:rPr lang="en-US" u="sng" kern="0" dirty="0">
                <a:solidFill>
                  <a:srgbClr val="000000"/>
                </a:solidFill>
                <a:latin typeface="Arial Black" panose="020B0A04020102020204" pitchFamily="34" charset="0"/>
                <a:ea typeface="Inter"/>
              </a:rPr>
              <a:t>Enhanced Web Development Skills: </a:t>
            </a:r>
          </a:p>
          <a:p>
            <a:pPr marL="13335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US" dirty="0">
                <a:solidFill>
                  <a:schemeClr val="dk1"/>
                </a:solidFill>
                <a:latin typeface="Arial Rounded MT Bold" panose="020F0704030504030204" pitchFamily="34" charset="0"/>
              </a:rPr>
              <a:t>Proficiency in ReactJS, Material UI, and API integration.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B36750-D8BB-A0EB-05E7-E781D6636A8A}"/>
              </a:ext>
            </a:extLst>
          </p:cNvPr>
          <p:cNvSpPr txBox="1"/>
          <p:nvPr/>
        </p:nvSpPr>
        <p:spPr>
          <a:xfrm>
            <a:off x="2198254" y="6030420"/>
            <a:ext cx="8537591" cy="46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0">
              <a:lnSpc>
                <a:spcPct val="150000"/>
              </a:lnSpc>
              <a:buClr>
                <a:srgbClr val="000000"/>
              </a:buClr>
              <a:buSzPts val="1500"/>
              <a:defRPr/>
            </a:pPr>
            <a:r>
              <a:rPr lang="en-US" u="sng" kern="0" dirty="0">
                <a:solidFill>
                  <a:srgbClr val="000000"/>
                </a:solidFill>
                <a:latin typeface="Arial Black" panose="020B0A04020102020204" pitchFamily="34" charset="0"/>
                <a:ea typeface="Inter"/>
              </a:rPr>
              <a:t>Practical knowledge of developing interactive web applications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62043F-38B7-0D1E-1CB1-2A02B2403892}"/>
              </a:ext>
            </a:extLst>
          </p:cNvPr>
          <p:cNvSpPr txBox="1"/>
          <p:nvPr/>
        </p:nvSpPr>
        <p:spPr>
          <a:xfrm>
            <a:off x="0" y="939375"/>
            <a:ext cx="3980873" cy="419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0">
              <a:lnSpc>
                <a:spcPct val="150000"/>
              </a:lnSpc>
              <a:buClr>
                <a:srgbClr val="000000"/>
              </a:buClr>
              <a:buSzPts val="1500"/>
              <a:defRPr/>
            </a:pPr>
            <a:r>
              <a:rPr kumimoji="0" lang="en-US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Inter"/>
                <a:sym typeface="Inter"/>
              </a:rPr>
              <a:t>A comprehensive book store app :</a:t>
            </a:r>
          </a:p>
          <a:p>
            <a:pPr marL="533400" indent="-400050">
              <a:lnSpc>
                <a:spcPct val="150000"/>
              </a:lnSpc>
              <a:buClr>
                <a:srgbClr val="000000"/>
              </a:buClr>
              <a:buSzPts val="1500"/>
              <a:buFont typeface="+mj-lt"/>
              <a:buAutoNum type="romanUcPeriod"/>
              <a:defRPr/>
            </a:pPr>
            <a:r>
              <a:rPr kumimoji="0" lang="en-US" b="0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Inter"/>
                <a:sym typeface="Inter"/>
              </a:rPr>
              <a:t>User-friendly interface for browsing and selecting books.</a:t>
            </a:r>
          </a:p>
          <a:p>
            <a:pPr marL="533400" indent="-400050">
              <a:lnSpc>
                <a:spcPct val="150000"/>
              </a:lnSpc>
              <a:buClr>
                <a:srgbClr val="000000"/>
              </a:buClr>
              <a:buSzPts val="1500"/>
              <a:buFont typeface="+mj-lt"/>
              <a:buAutoNum type="romanUcPeriod"/>
              <a:defRPr/>
            </a:pPr>
            <a:r>
              <a:rPr kumimoji="0" lang="en-US" b="0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Inter"/>
                <a:sym typeface="Inter"/>
              </a:rPr>
              <a:t>Efficient search and filtering mechanisms for improved usability.</a:t>
            </a:r>
          </a:p>
          <a:p>
            <a:pPr marL="533400" indent="-400050">
              <a:lnSpc>
                <a:spcPct val="150000"/>
              </a:lnSpc>
              <a:buClr>
                <a:srgbClr val="000000"/>
              </a:buClr>
              <a:buSzPts val="1500"/>
              <a:buFont typeface="+mj-lt"/>
              <a:buAutoNum type="romanUcPeriod"/>
              <a:defRPr/>
            </a:pPr>
            <a:r>
              <a:rPr kumimoji="0" lang="en-US" b="0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Inter"/>
                <a:sym typeface="Inter"/>
              </a:rPr>
              <a:t>Smooth cart management and checkout process.</a:t>
            </a:r>
          </a:p>
        </p:txBody>
      </p:sp>
    </p:spTree>
    <p:extLst>
      <p:ext uri="{BB962C8B-B14F-4D97-AF65-F5344CB8AC3E}">
        <p14:creationId xmlns:p14="http://schemas.microsoft.com/office/powerpoint/2010/main" val="52729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76E978-A841-4A4F-B153-CC369D9391D3}"/>
              </a:ext>
            </a:extLst>
          </p:cNvPr>
          <p:cNvSpPr/>
          <p:nvPr/>
        </p:nvSpPr>
        <p:spPr>
          <a:xfrm>
            <a:off x="1455169" y="0"/>
            <a:ext cx="3222172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A1DCF-96B0-887F-19F4-BCDA768EB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10918"/>
            <a:ext cx="121920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B00F06-34B3-3F3D-50CB-C3410EA0C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4" descr="Tatvasoft | Drupal.org">
            <a:extLst>
              <a:ext uri="{FF2B5EF4-FFF2-40B4-BE49-F238E27FC236}">
                <a16:creationId xmlns:a16="http://schemas.microsoft.com/office/drawing/2014/main" id="{5400F2BC-7605-BA91-3107-5994386E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2" y="0"/>
            <a:ext cx="1093694" cy="109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650FE9-591E-CD06-F79D-4E5A68027E04}"/>
              </a:ext>
            </a:extLst>
          </p:cNvPr>
          <p:cNvSpPr/>
          <p:nvPr/>
        </p:nvSpPr>
        <p:spPr>
          <a:xfrm>
            <a:off x="4901374" y="674702"/>
            <a:ext cx="6985826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Challenges were faced while installing the correct node modules for the webpage as well as implementing it through the correct code using VS-Code editor and its snippets.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Some challenges were faced in form validation using </a:t>
            </a:r>
            <a:r>
              <a:rPr lang="en-US" sz="21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formik</a:t>
            </a: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because of the continuous updates of  versions of the node components.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Implementation of Material UI core components into webpage using the correct designs were also a challenging task.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768C1-C689-78E9-728D-F5B57D371479}"/>
              </a:ext>
            </a:extLst>
          </p:cNvPr>
          <p:cNvSpPr txBox="1"/>
          <p:nvPr/>
        </p:nvSpPr>
        <p:spPr>
          <a:xfrm>
            <a:off x="1455169" y="1875031"/>
            <a:ext cx="32221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Arial Black" panose="020B0A04020102020204" pitchFamily="34" charset="0"/>
                <a:ea typeface="+mj-ea"/>
                <a:cs typeface="+mj-cs"/>
              </a:rPr>
              <a:t>11. </a:t>
            </a:r>
          </a:p>
          <a:p>
            <a:r>
              <a:rPr lang="en-US" sz="3600" dirty="0">
                <a:solidFill>
                  <a:prstClr val="white"/>
                </a:solidFill>
                <a:latin typeface="Arial Black" panose="020B0A04020102020204" pitchFamily="34" charset="0"/>
                <a:ea typeface="+mj-ea"/>
                <a:cs typeface="+mj-cs"/>
              </a:rPr>
              <a:t>Challenges Faced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5225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5B5D306-168F-39BF-BB21-CC9F3DEE3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63200" y="-23481"/>
            <a:ext cx="1828800" cy="6877452"/>
            <a:chOff x="9621170" y="0"/>
            <a:chExt cx="2570831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86593AA-B7F6-641B-5108-914FE054025A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C32650-40E0-281B-50BC-B1C98DFADB30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9B1E953-B677-F763-2613-318F9726673E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2EAE00-E1F3-749C-6F9B-6A3556222595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2BCBB8-E3C6-BF77-BEE0-BA26C83A8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" y="0"/>
            <a:ext cx="1592288" cy="6857999"/>
            <a:chOff x="9621170" y="0"/>
            <a:chExt cx="2570831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0F6E57-60DE-9CD4-1F44-08FB9DAAF627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0F06BE8-CF5C-5170-7321-437511A58DC3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CE34DF-8C81-9D84-A5D0-8462F9CAF810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C8BC0B-6A75-A046-EC7F-71526EA2A84B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B0D0067-2686-585F-3B95-6B13BE26C58D}"/>
              </a:ext>
            </a:extLst>
          </p:cNvPr>
          <p:cNvSpPr/>
          <p:nvPr/>
        </p:nvSpPr>
        <p:spPr>
          <a:xfrm>
            <a:off x="1710076" y="166939"/>
            <a:ext cx="87218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12. Conclusion </a:t>
            </a:r>
            <a:endParaRPr lang="en-US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C66398-253A-D99D-E3A1-237C06C9D73B}"/>
              </a:ext>
            </a:extLst>
          </p:cNvPr>
          <p:cNvSpPr/>
          <p:nvPr/>
        </p:nvSpPr>
        <p:spPr>
          <a:xfrm>
            <a:off x="1710076" y="1065244"/>
            <a:ext cx="8683204" cy="57246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ReactJS Skill Enhancement:</a:t>
            </a:r>
          </a:p>
          <a:p>
            <a:pPr marL="914400" lvl="1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Mastered React Hooks for efficient state management.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Styled UI using Material UI components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Effective Time Management:</a:t>
            </a:r>
          </a:p>
          <a:p>
            <a:pPr marL="914400" lvl="1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Successfully met project milestones, honing deadline management skills.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Effective Team Management:</a:t>
            </a:r>
          </a:p>
          <a:p>
            <a:pPr marL="914400" marR="0" lvl="1" indent="-298450" fontAlgn="auto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Arial"/>
              <a:buChar char="○"/>
              <a:tabLst/>
              <a:defRPr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Worked in a group of 4 members to complete the project, having to communicate with all of them efficiently and improving social skills</a:t>
            </a:r>
            <a:endParaRPr lang="en-US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Future Prospects:</a:t>
            </a:r>
          </a:p>
          <a:p>
            <a:pPr marL="914400" lvl="1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Equipped for industry-relevant web development roles.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Inspired to continue learning and embracing complex projects.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486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5B5D306-168F-39BF-BB21-CC9F3DEE3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63200" y="-23481"/>
            <a:ext cx="1828800" cy="6877452"/>
            <a:chOff x="9621170" y="0"/>
            <a:chExt cx="2570831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86593AA-B7F6-641B-5108-914FE054025A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C32650-40E0-281B-50BC-B1C98DFADB30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9B1E953-B677-F763-2613-318F9726673E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2EAE00-E1F3-749C-6F9B-6A3556222595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2BCBB8-E3C6-BF77-BEE0-BA26C83A8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-1" y="0"/>
            <a:ext cx="1592288" cy="6857999"/>
            <a:chOff x="9621170" y="0"/>
            <a:chExt cx="2570831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0F6E57-60DE-9CD4-1F44-08FB9DAAF627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0F06BE8-CF5C-5170-7321-437511A58DC3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CE34DF-8C81-9D84-A5D0-8462F9CAF810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C8BC0B-6A75-A046-EC7F-71526EA2A84B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B0D0067-2686-585F-3B95-6B13BE26C58D}"/>
              </a:ext>
            </a:extLst>
          </p:cNvPr>
          <p:cNvSpPr/>
          <p:nvPr/>
        </p:nvSpPr>
        <p:spPr>
          <a:xfrm>
            <a:off x="1710076" y="166939"/>
            <a:ext cx="87218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</a:rPr>
              <a:t>References :- </a:t>
            </a:r>
            <a:endParaRPr lang="en-US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C66398-253A-D99D-E3A1-237C06C9D73B}"/>
              </a:ext>
            </a:extLst>
          </p:cNvPr>
          <p:cNvSpPr/>
          <p:nvPr/>
        </p:nvSpPr>
        <p:spPr>
          <a:xfrm>
            <a:off x="1509647" y="874824"/>
            <a:ext cx="8770912" cy="59314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1700" b="1" u="sng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 Official Documentation: 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official React.js documentation is an excellent starting point to understand the core concepts, API references, and best practices. It provides a comprehensive guide, tutorials, and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examples.Website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https://reactjs.org/</a:t>
            </a:r>
            <a:endParaRPr lang="en-IN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1700" b="1" u="sng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Tutorial by React.js Team: </a:t>
            </a:r>
            <a:r>
              <a:rPr lang="en-US" sz="1700" dirty="0">
                <a:latin typeface="Times New Roman" panose="02020603050405020304" pitchFamily="18" charset="0"/>
              </a:rPr>
              <a:t>This official tutorial by the React.js team is a hands-on guide to building a React application from scratch. It covers the fundamentals of React.js and introduces key concepts step by </a:t>
            </a:r>
            <a:r>
              <a:rPr lang="en-US" sz="1700" dirty="0" err="1">
                <a:latin typeface="Times New Roman" panose="02020603050405020304" pitchFamily="18" charset="0"/>
              </a:rPr>
              <a:t>step.Tutorial</a:t>
            </a:r>
            <a:r>
              <a:rPr lang="en-US" sz="1700" dirty="0">
                <a:latin typeface="Times New Roman" panose="02020603050405020304" pitchFamily="18" charset="0"/>
              </a:rPr>
              <a:t>: </a:t>
            </a:r>
            <a:r>
              <a:rPr lang="en-US" sz="1700" dirty="0">
                <a:latin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https://reactjs.org/tutorial/tutorial.html</a:t>
            </a:r>
            <a:endParaRPr lang="en-IN" sz="1700" dirty="0"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1700" b="1" u="sng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Formik</a:t>
            </a:r>
            <a:r>
              <a:rPr lang="en-US" sz="1700" b="1" u="sng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7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Times New Roman" panose="02020603050405020304" pitchFamily="18" charset="0"/>
              </a:rPr>
              <a:t>https://www.youtube.com/watch?v=a94FOvaBomQ&amp;list=PLC3y8rFHvwiPmFbtzE </a:t>
            </a:r>
            <a:r>
              <a:rPr lang="en-US" sz="1700" dirty="0" err="1">
                <a:latin typeface="Times New Roman" panose="02020603050405020304" pitchFamily="18" charset="0"/>
              </a:rPr>
              <a:t>WjESkqBVDbdgGu</a:t>
            </a:r>
            <a:endParaRPr lang="en-IN" sz="1700" dirty="0">
              <a:latin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1700" b="1" u="sng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Material-UI Official Documentation: </a:t>
            </a:r>
            <a:r>
              <a:rPr lang="en-US" sz="1700" dirty="0">
                <a:latin typeface="Times New Roman" panose="02020603050405020304" pitchFamily="18" charset="0"/>
              </a:rPr>
              <a:t>The official Material-UI documentation is a comprehensive resource that covers all aspects of using Material-UI. It provides detailed guides, API references, examples, and customization </a:t>
            </a:r>
            <a:r>
              <a:rPr lang="en-US" sz="1700" dirty="0" err="1">
                <a:latin typeface="Times New Roman" panose="02020603050405020304" pitchFamily="18" charset="0"/>
              </a:rPr>
              <a:t>options.Website</a:t>
            </a:r>
            <a:r>
              <a:rPr lang="en-US" sz="1700" dirty="0">
                <a:latin typeface="Times New Roman" panose="02020603050405020304" pitchFamily="18" charset="0"/>
              </a:rPr>
              <a:t>: https://mui.com/</a:t>
            </a:r>
            <a:endParaRPr lang="en-IN" sz="1700" dirty="0"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1700" b="1" u="sng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Material-UI GitHub Repository: </a:t>
            </a:r>
            <a:r>
              <a:rPr lang="en-US" sz="1700" dirty="0">
                <a:latin typeface="Times New Roman" panose="02020603050405020304" pitchFamily="18" charset="0"/>
              </a:rPr>
              <a:t>The Material-UI GitHub repository is an open-source project that hosts the source code, examples, and issue tracking related to Material-UI. It's a valuable resource for exploring the library's implementation and finding community contributions. Repository: https://github.com/mui/material-ui</a:t>
            </a:r>
            <a:endParaRPr lang="en-IN" sz="17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082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8588188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tx1">
                <a:lumMod val="85000"/>
                <a:lumOff val="1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4D218BE-AF9C-E771-C2D4-E60F466C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06" y="1308939"/>
            <a:ext cx="3192651" cy="3033019"/>
          </a:xfrm>
          <a:prstGeom prst="round2DiagRect">
            <a:avLst>
              <a:gd name="adj1" fmla="val 2346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67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Photo">
            <a:extLst>
              <a:ext uri="{FF2B5EF4-FFF2-40B4-BE49-F238E27FC236}">
                <a16:creationId xmlns:a16="http://schemas.microsoft.com/office/drawing/2014/main" id="{85D4B5A7-0F8F-96D0-4777-193335202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D72B26-3A35-010D-8223-C4D241FB5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0EFDC6-46E1-1E17-87FD-2D45C1BD9EA6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8DE164-33E5-4A06-27F6-F01AA5A0C918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D7439F-41AF-0B1A-8CB0-0EA15F72FC4D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E8A791F-CD0B-F908-677E-E97CD96A0125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EA34D9-4B1A-33F9-2C4D-67659276F5C9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677341" cy="6858000"/>
            <a:chOff x="-3740" y="0"/>
            <a:chExt cx="4677341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4677341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7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ABA1DCF-96B0-887F-19F4-BCDA768EB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10918"/>
            <a:ext cx="121920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B00F06-34B3-3F3D-50CB-C3410EA0C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4" descr="Tatvasoft | Drupal.org">
            <a:extLst>
              <a:ext uri="{FF2B5EF4-FFF2-40B4-BE49-F238E27FC236}">
                <a16:creationId xmlns:a16="http://schemas.microsoft.com/office/drawing/2014/main" id="{5400F2BC-7605-BA91-3107-5994386E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02" y="0"/>
            <a:ext cx="2766626" cy="27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B07097-C522-CA03-5C70-239D5B68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331241"/>
              </p:ext>
            </p:extLst>
          </p:nvPr>
        </p:nvGraphicFramePr>
        <p:xfrm>
          <a:off x="5007254" y="304798"/>
          <a:ext cx="6987114" cy="5496584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3493557">
                  <a:extLst>
                    <a:ext uri="{9D8B030D-6E8A-4147-A177-3AD203B41FA5}">
                      <a16:colId xmlns:a16="http://schemas.microsoft.com/office/drawing/2014/main" val="3939125270"/>
                    </a:ext>
                  </a:extLst>
                </a:gridCol>
                <a:gridCol w="3493557">
                  <a:extLst>
                    <a:ext uri="{9D8B030D-6E8A-4147-A177-3AD203B41FA5}">
                      <a16:colId xmlns:a16="http://schemas.microsoft.com/office/drawing/2014/main" val="352261120"/>
                    </a:ext>
                  </a:extLst>
                </a:gridCol>
              </a:tblGrid>
              <a:tr h="1204485"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Name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TatvaSoft: Software Development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extLst>
                  <a:ext uri="{0D108BD9-81ED-4DB2-BD59-A6C34878D82A}">
                    <a16:rowId xmlns:a16="http://schemas.microsoft.com/office/drawing/2014/main" val="2098617176"/>
                  </a:ext>
                </a:extLst>
              </a:tr>
              <a:tr h="1964761"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Address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56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TatvaSoft House, Near Shivalik Business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575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 Sarkhej - Gandhinagar Highway,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56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Rajpath Rangoli Rd, Ahmedabad, Gujarat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380054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extLst>
                  <a:ext uri="{0D108BD9-81ED-4DB2-BD59-A6C34878D82A}">
                    <a16:rowId xmlns:a16="http://schemas.microsoft.com/office/drawing/2014/main" val="869312022"/>
                  </a:ext>
                </a:extLst>
              </a:tr>
              <a:tr h="573292"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Contact Number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tc>
                  <a:txBody>
                    <a:bodyPr/>
                    <a:lstStyle/>
                    <a:p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096014 21472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extLst>
                  <a:ext uri="{0D108BD9-81ED-4DB2-BD59-A6C34878D82A}">
                    <a16:rowId xmlns:a16="http://schemas.microsoft.com/office/drawing/2014/main" val="2251936547"/>
                  </a:ext>
                </a:extLst>
              </a:tr>
              <a:tr h="573292"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 of Establishment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2001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extLst>
                  <a:ext uri="{0D108BD9-81ED-4DB2-BD59-A6C34878D82A}">
                    <a16:rowId xmlns:a16="http://schemas.microsoft.com/office/drawing/2014/main" val="3697231182"/>
                  </a:ext>
                </a:extLst>
              </a:tr>
              <a:tr h="607462"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tc>
                  <a:txBody>
                    <a:bodyPr/>
                    <a:lstStyle/>
                    <a:p>
                      <a:r>
                        <a:rPr lang="en-US" sz="1600" b="0" u="sng">
                          <a:effectLst/>
                          <a:uFill>
                            <a:solidFill>
                              <a:srgbClr val="333333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info@tatvasoft.com</a:t>
                      </a: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extLst>
                  <a:ext uri="{0D108BD9-81ED-4DB2-BD59-A6C34878D82A}">
                    <a16:rowId xmlns:a16="http://schemas.microsoft.com/office/drawing/2014/main" val="596984123"/>
                  </a:ext>
                </a:extLst>
              </a:tr>
              <a:tr h="573292"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Company Website </a:t>
                      </a:r>
                      <a:endParaRPr lang="en-IN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https://www.tatvasoft.com/ </a:t>
                      </a:r>
                      <a:endParaRPr lang="en-IN" sz="11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66" marR="74566" marT="0" marB="0"/>
                </a:tc>
                <a:extLst>
                  <a:ext uri="{0D108BD9-81ED-4DB2-BD59-A6C34878D82A}">
                    <a16:rowId xmlns:a16="http://schemas.microsoft.com/office/drawing/2014/main" val="1559012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12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677341" cy="6858000"/>
            <a:chOff x="-3740" y="0"/>
            <a:chExt cx="4677341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4677341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7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ABA1DCF-96B0-887F-19F4-BCDA768EB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10918"/>
            <a:ext cx="121920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B00F06-34B3-3F3D-50CB-C3410EA0C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4" descr="Tatvasoft | Drupal.org">
            <a:extLst>
              <a:ext uri="{FF2B5EF4-FFF2-40B4-BE49-F238E27FC236}">
                <a16:creationId xmlns:a16="http://schemas.microsoft.com/office/drawing/2014/main" id="{5400F2BC-7605-BA91-3107-5994386E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02" y="0"/>
            <a:ext cx="2766626" cy="27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650FE9-591E-CD06-F79D-4E5A68027E04}"/>
              </a:ext>
            </a:extLst>
          </p:cNvPr>
          <p:cNvSpPr/>
          <p:nvPr/>
        </p:nvSpPr>
        <p:spPr>
          <a:xfrm>
            <a:off x="4901374" y="455642"/>
            <a:ext cx="6985826" cy="46166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Consummate Custom Software Development Company delivering splendid business IT Solutions and related services to customers across the globe.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development services are led by dedicated and passionate team to provide best and industry practices combined with technology expertise and business domain knowledge. </a:t>
            </a:r>
          </a:p>
          <a:p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proficiency in understanding business challenges and professional competence allows them to create a better experience for the customers.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26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677341" cy="6858000"/>
            <a:chOff x="-3740" y="0"/>
            <a:chExt cx="4677341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4677341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7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ABA1DCF-96B0-887F-19F4-BCDA768EB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10918"/>
            <a:ext cx="121920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B00F06-34B3-3F3D-50CB-C3410EA0C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4" descr="Tatvasoft | Drupal.org">
            <a:extLst>
              <a:ext uri="{FF2B5EF4-FFF2-40B4-BE49-F238E27FC236}">
                <a16:creationId xmlns:a16="http://schemas.microsoft.com/office/drawing/2014/main" id="{5400F2BC-7605-BA91-3107-5994386E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02" y="0"/>
            <a:ext cx="2766626" cy="276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9D48F0-BC8C-0B1E-C08E-1F782551F124}"/>
              </a:ext>
            </a:extLst>
          </p:cNvPr>
          <p:cNvSpPr/>
          <p:nvPr/>
        </p:nvSpPr>
        <p:spPr>
          <a:xfrm>
            <a:off x="4901374" y="458302"/>
            <a:ext cx="6985826" cy="46166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They have successfully served for more than 1800 success stories ranging from Enterprise level to Start-ups, who have grown alongside the success of the company.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 present they are a Robust Team having diverse skills with more than 21+ years of Technology experience engaging with customers at Deeper level to provide cutting edge solutions and innovations.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They continue to provide internships to students and jobs to affiliate students and staff who want to enhance their knowledge in the technical market.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2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421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11252"/>
            <a:ext cx="12191999" cy="685237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184" y="534670"/>
            <a:ext cx="547688" cy="547688"/>
          </a:xfrm>
        </p:spPr>
      </p:pic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>
            <a:cxnSpLocks/>
          </p:cNvCxnSpPr>
          <p:nvPr/>
        </p:nvCxnSpPr>
        <p:spPr>
          <a:xfrm>
            <a:off x="633186" y="1092518"/>
            <a:ext cx="898798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itle 3" descr="slide title">
            <a:extLst>
              <a:ext uri="{FF2B5EF4-FFF2-40B4-BE49-F238E27FC236}">
                <a16:creationId xmlns:a16="http://schemas.microsoft.com/office/drawing/2014/main" id="{F3AE2BBC-2162-E919-4A38-107ED8A328CA}"/>
              </a:ext>
            </a:extLst>
          </p:cNvPr>
          <p:cNvSpPr txBox="1">
            <a:spLocks/>
          </p:cNvSpPr>
          <p:nvPr/>
        </p:nvSpPr>
        <p:spPr>
          <a:xfrm>
            <a:off x="621131" y="1399688"/>
            <a:ext cx="8987984" cy="4517858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1) Custom software development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2) Web Application development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3) Software testing and QA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4) UI/UX Design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5) E-commerce development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 Rounded MT Bold" panose="020F0704030504030204" pitchFamily="34" charset="0"/>
              </a:rPr>
              <a:t>6) Mobile app development</a:t>
            </a:r>
          </a:p>
        </p:txBody>
      </p:sp>
      <p:sp>
        <p:nvSpPr>
          <p:cNvPr id="8" name="Title 3" descr="slide title">
            <a:extLst>
              <a:ext uri="{FF2B5EF4-FFF2-40B4-BE49-F238E27FC236}">
                <a16:creationId xmlns:a16="http://schemas.microsoft.com/office/drawing/2014/main" id="{A315FE4B-D86F-611F-0AD7-7BE874A3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96" y="568691"/>
            <a:ext cx="10206264" cy="830997"/>
          </a:xfrm>
        </p:spPr>
        <p:txBody>
          <a:bodyPr/>
          <a:lstStyle/>
          <a:p>
            <a:r>
              <a:rPr lang="en-US" sz="3600" dirty="0">
                <a:latin typeface="Arial Rounded MT Bold" panose="020F0704030504030204" pitchFamily="34" charset="0"/>
              </a:rPr>
              <a:t>2. Services offered by </a:t>
            </a:r>
            <a:r>
              <a:rPr lang="en-US" sz="3600" dirty="0" err="1">
                <a:latin typeface="Arial Rounded MT Bold" panose="020F0704030504030204" pitchFamily="34" charset="0"/>
              </a:rPr>
              <a:t>TatvaSoft</a:t>
            </a:r>
            <a:r>
              <a:rPr lang="en-US" sz="3600" dirty="0">
                <a:latin typeface="Arial Rounded MT Bold" panose="020F0704030504030204" pitchFamily="34" charset="0"/>
              </a:rPr>
              <a:t> :-</a:t>
            </a:r>
          </a:p>
        </p:txBody>
      </p:sp>
    </p:spTree>
    <p:extLst>
      <p:ext uri="{BB962C8B-B14F-4D97-AF65-F5344CB8AC3E}">
        <p14:creationId xmlns:p14="http://schemas.microsoft.com/office/powerpoint/2010/main" val="285515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itle 3" descr="slide title">
            <a:extLst>
              <a:ext uri="{FF2B5EF4-FFF2-40B4-BE49-F238E27FC236}">
                <a16:creationId xmlns:a16="http://schemas.microsoft.com/office/drawing/2014/main" id="{E130A812-C692-9485-2864-371227EE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596" y="568691"/>
            <a:ext cx="10206264" cy="830997"/>
          </a:xfrm>
        </p:spPr>
        <p:txBody>
          <a:bodyPr/>
          <a:lstStyle/>
          <a:p>
            <a:r>
              <a:rPr lang="en-US" sz="3600" dirty="0">
                <a:latin typeface="Arial Rounded MT Bold" panose="020F0704030504030204" pitchFamily="34" charset="0"/>
              </a:rPr>
              <a:t>3. Purpose &amp; Scope of Internship :-</a:t>
            </a:r>
          </a:p>
        </p:txBody>
      </p:sp>
      <p:pic>
        <p:nvPicPr>
          <p:cNvPr id="11" name="Content Placeholder 79" descr="Open Book">
            <a:extLst>
              <a:ext uri="{FF2B5EF4-FFF2-40B4-BE49-F238E27FC236}">
                <a16:creationId xmlns:a16="http://schemas.microsoft.com/office/drawing/2014/main" id="{DD02B83F-3794-DEFC-6CD8-991CEEE666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84" y="534670"/>
            <a:ext cx="547688" cy="547688"/>
          </a:xfrm>
        </p:spPr>
      </p:pic>
      <p:cxnSp>
        <p:nvCxnSpPr>
          <p:cNvPr id="12" name="Straight Connector 11" descr="decorative element">
            <a:extLst>
              <a:ext uri="{FF2B5EF4-FFF2-40B4-BE49-F238E27FC236}">
                <a16:creationId xmlns:a16="http://schemas.microsoft.com/office/drawing/2014/main" id="{4C8DCF0A-A23D-2BC1-6BD6-A6B5F1704801}"/>
              </a:ext>
            </a:extLst>
          </p:cNvPr>
          <p:cNvCxnSpPr>
            <a:cxnSpLocks/>
          </p:cNvCxnSpPr>
          <p:nvPr/>
        </p:nvCxnSpPr>
        <p:spPr>
          <a:xfrm>
            <a:off x="633186" y="1092518"/>
            <a:ext cx="8987984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 descr="slide title">
            <a:extLst>
              <a:ext uri="{FF2B5EF4-FFF2-40B4-BE49-F238E27FC236}">
                <a16:creationId xmlns:a16="http://schemas.microsoft.com/office/drawing/2014/main" id="{46B20C71-D824-6CAD-4F9C-67D90DC2082F}"/>
              </a:ext>
            </a:extLst>
          </p:cNvPr>
          <p:cNvSpPr txBox="1">
            <a:spLocks/>
          </p:cNvSpPr>
          <p:nvPr/>
        </p:nvSpPr>
        <p:spPr>
          <a:xfrm>
            <a:off x="630440" y="1372318"/>
            <a:ext cx="8987984" cy="4817026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3200" i="1" dirty="0">
                <a:latin typeface="Arial Rounded MT Bold" panose="020F0704030504030204" pitchFamily="34" charset="0"/>
              </a:rPr>
              <a:t>Purpose 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Rounded MT Bold" panose="020F0704030504030204" pitchFamily="34" charset="0"/>
              </a:rPr>
              <a:t>Create an engaging and practical learning experience in web development.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Rounded MT Bold" panose="020F0704030504030204" pitchFamily="34" charset="0"/>
              </a:rPr>
              <a:t>Apply modern web technologies in a real-world scenario.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>
              <a:latin typeface="Arial Rounded MT Bold" panose="020F0704030504030204" pitchFamily="34" charset="0"/>
            </a:endParaRPr>
          </a:p>
          <a:p>
            <a:r>
              <a:rPr lang="en-US" sz="3200" i="1" dirty="0">
                <a:latin typeface="Arial Rounded MT Bold" panose="020F0704030504030204" pitchFamily="34" charset="0"/>
              </a:rPr>
              <a:t>Scope 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Rounded MT Bold" panose="020F0704030504030204" pitchFamily="34" charset="0"/>
              </a:rPr>
              <a:t>Develop a Bookstore App from scratch using ReactJS, Material UI, and APIs.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Arial Rounded MT Bold" panose="020F0704030504030204" pitchFamily="34" charset="0"/>
              </a:rPr>
              <a:t>Implement core functionalities for browsing, searching, and purchasing books.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Arial Rounded MT Bold" panose="020F0704030504030204" pitchFamily="34" charset="0"/>
            </a:endParaRPr>
          </a:p>
          <a:p>
            <a:endParaRPr lang="en-US" sz="32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7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win32_updated.potx" id="{A4A0EA2A-97B2-410A-8D7A-6FADB82D2E12}" vid="{BA420F86-D112-4462-A780-945ECA68E05F}"/>
    </a:ext>
  </a:extLst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280</TotalTime>
  <Words>1307</Words>
  <Application>Microsoft Office PowerPoint</Application>
  <PresentationFormat>Widescreen</PresentationFormat>
  <Paragraphs>227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Arial</vt:lpstr>
      <vt:lpstr>Arial Black</vt:lpstr>
      <vt:lpstr>Arial Rounded MT Bold</vt:lpstr>
      <vt:lpstr>Calibri</vt:lpstr>
      <vt:lpstr>Calibri Light</vt:lpstr>
      <vt:lpstr>Corbel</vt:lpstr>
      <vt:lpstr>Inter</vt:lpstr>
      <vt:lpstr>Lato Light</vt:lpstr>
      <vt:lpstr>League Spartan</vt:lpstr>
      <vt:lpstr>League Spartan Medium</vt:lpstr>
      <vt:lpstr>Open Sans Medium</vt:lpstr>
      <vt:lpstr>Poppins</vt:lpstr>
      <vt:lpstr>Times New Roman</vt:lpstr>
      <vt:lpstr>Wingdings</vt:lpstr>
      <vt:lpstr>Office Theme</vt:lpstr>
      <vt:lpstr>Modern Monochrome - v1</vt:lpstr>
      <vt:lpstr>PowerPoint Presentation</vt:lpstr>
      <vt:lpstr>Presentation Content :-</vt:lpstr>
      <vt:lpstr>Presentation Content :-</vt:lpstr>
      <vt:lpstr>PowerPoint Presentation</vt:lpstr>
      <vt:lpstr>PowerPoint Presentation</vt:lpstr>
      <vt:lpstr>PowerPoint Presentation</vt:lpstr>
      <vt:lpstr>PowerPoint Presentation</vt:lpstr>
      <vt:lpstr>2. Services offered by TatvaSoft :-</vt:lpstr>
      <vt:lpstr>3. Purpose &amp; Scope of Internship :-</vt:lpstr>
      <vt:lpstr>PowerPoint Presentation</vt:lpstr>
      <vt:lpstr>5. Technologies Utilized</vt:lpstr>
      <vt:lpstr>6. Key Features to be included :-</vt:lpstr>
      <vt:lpstr>6. Key Features to be included 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Webpages created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 Project Design</vt:lpstr>
      <vt:lpstr>1.) Use-case Diagram</vt:lpstr>
      <vt:lpstr>2.) E-R Diagram</vt:lpstr>
      <vt:lpstr>PowerPoint Presentation</vt:lpstr>
      <vt:lpstr>10. Project Outcome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CONSECTETUER ADIPISCING ELIT</dc:title>
  <dc:creator>Herin Patel</dc:creator>
  <cp:lastModifiedBy>Herin Patel</cp:lastModifiedBy>
  <cp:revision>179</cp:revision>
  <dcterms:created xsi:type="dcterms:W3CDTF">2023-09-28T12:28:22Z</dcterms:created>
  <dcterms:modified xsi:type="dcterms:W3CDTF">2023-10-17T05:55:13Z</dcterms:modified>
</cp:coreProperties>
</file>